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65" r:id="rId2"/>
    <p:sldId id="266" r:id="rId3"/>
    <p:sldId id="285" r:id="rId4"/>
    <p:sldId id="291" r:id="rId5"/>
    <p:sldId id="290" r:id="rId6"/>
    <p:sldId id="279" r:id="rId7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0"/>
    <a:srgbClr val="004586"/>
    <a:srgbClr val="57868C"/>
    <a:srgbClr val="7F7F7F"/>
    <a:srgbClr val="89D0F5"/>
    <a:srgbClr val="7D6C7E"/>
    <a:srgbClr val="449544"/>
    <a:srgbClr val="33FFCC"/>
    <a:srgbClr val="80B9BF"/>
    <a:srgbClr val="E4B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0" autoAdjust="0"/>
    <p:restoredTop sz="89187" autoAdjust="0"/>
  </p:normalViewPr>
  <p:slideViewPr>
    <p:cSldViewPr showGuides="1">
      <p:cViewPr varScale="1">
        <p:scale>
          <a:sx n="29" d="100"/>
          <a:sy n="29" d="100"/>
        </p:scale>
        <p:origin x="3739" y="120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image" Target="../media/image270.png"/><Relationship Id="rId7" Type="http://schemas.openxmlformats.org/officeDocument/2006/relationships/image" Target="../media/image38.emf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182932"/>
            <a:ext cx="17346106" cy="9468784"/>
            <a:chOff x="555720" y="1182932"/>
            <a:chExt cx="17346106" cy="94687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182932"/>
              <a:ext cx="17254770" cy="9468784"/>
              <a:chOff x="647056" y="-293232"/>
              <a:chExt cx="17254770" cy="946878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700" rIns="0" bIns="0" rtlCol="0">
                        <a:spAutoFit/>
                      </a:bodyPr>
                      <a:lstStyle/>
                      <a:p>
                        <a:pPr algn="ctr">
                          <a:lnSpc>
                            <a:spcPct val="100000"/>
                          </a:lnSpc>
                          <a:spcBef>
                            <a:spcPts val="100"/>
                          </a:spcBef>
                        </a:pP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Histogram </a:t>
                        </a:r>
                        <a:r>
                          <a:rPr sz="2000" b="1" i="1" spc="-15" dirty="0">
                            <a:latin typeface="Arial"/>
                            <a:cs typeface="Arial"/>
                          </a:rPr>
                          <a:t>for </a:t>
                        </a: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log</a:t>
                        </a:r>
                        <a:r>
                          <a:rPr sz="2000" b="1" i="1" spc="-7" baseline="-13888" dirty="0">
                            <a:latin typeface="Arial"/>
                            <a:cs typeface="Arial"/>
                          </a:rPr>
                          <a:t>10</a:t>
                        </a:r>
                        <a:r>
                          <a:rPr lang="en-US" sz="2000" b="1" i="1" spc="-7" baseline="-13888" dirty="0">
                            <a:latin typeface="Arial"/>
                            <a:cs typeface="Arial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𝑭𝒖𝒏𝒈𝒊</m:t>
                            </m:r>
                          </m:oMath>
                        </a14:m>
                        <a:endParaRPr lang="en-US" sz="2400" b="1" i="1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21154" b="-48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594691" y="1066906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-293232"/>
                <a:ext cx="17254770" cy="9468784"/>
                <a:chOff x="926234" y="-761545"/>
                <a:chExt cx="17254770" cy="9468784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𝐹𝑢𝑛𝑔𝑖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𝑭𝒖𝒏𝒈𝒊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582618" y="10687720"/>
            <a:ext cx="7296488" cy="6840760"/>
            <a:chOff x="8650391" y="14906945"/>
            <a:chExt cx="9446678" cy="6840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446678" cy="6382357"/>
              <a:chOff x="5942092" y="13072125"/>
              <a:chExt cx="9446678" cy="638235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</a:t>
                  </a:r>
                  <a:r>
                    <a:rPr lang="en-US"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asA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</a:t>
                  </a:r>
                  <a:r>
                    <a:rPr lang="en-US" altLang="zh-CN"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S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</a:t>
                  </a:r>
                  <a:r>
                    <a:rPr lang="en-US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17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_JunY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08432" y="18680608"/>
                <a:ext cx="738402" cy="2880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99150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9"/>
                <a:ext cx="104148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188756" y="19164659"/>
                <a:ext cx="553039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4906945"/>
              <a:ext cx="498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0687720"/>
            <a:ext cx="9981753" cy="6062409"/>
            <a:chOff x="8109361" y="10687720"/>
            <a:chExt cx="9981753" cy="6062409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0687720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2349"/>
              <a:chOff x="8270636" y="11318070"/>
              <a:chExt cx="9631190" cy="5522349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</a:t>
                </a:r>
                <a:r>
                  <a:rPr lang="en-US" altLang="zh-CN" sz="2000" b="1" dirty="0"/>
                  <a:t>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1,935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540038" y="11778941"/>
                <a:ext cx="15879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abnormal</a:t>
                </a:r>
              </a:p>
              <a:p>
                <a:pPr algn="ctr"/>
                <a:r>
                  <a:rPr lang="en-US" altLang="zh-CN" dirty="0"/>
                  <a:t>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low-Fungal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high-Fungi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fungal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Low-fungal sequence depth samples discarding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low-fungal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9768577-063B-445D-A52B-A9C73E492929}"/>
              </a:ext>
            </a:extLst>
          </p:cNvPr>
          <p:cNvGrpSpPr/>
          <p:nvPr/>
        </p:nvGrpSpPr>
        <p:grpSpPr>
          <a:xfrm>
            <a:off x="10829775" y="966640"/>
            <a:ext cx="7316549" cy="13249472"/>
            <a:chOff x="10829775" y="966640"/>
            <a:chExt cx="7316549" cy="132494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C5A607-17E6-41D6-961D-797E74E670ED}"/>
                </a:ext>
              </a:extLst>
            </p:cNvPr>
            <p:cNvGrpSpPr/>
            <p:nvPr/>
          </p:nvGrpSpPr>
          <p:grpSpPr>
            <a:xfrm>
              <a:off x="10829775" y="966640"/>
              <a:ext cx="7316549" cy="13249472"/>
              <a:chOff x="10874646" y="8339822"/>
              <a:chExt cx="7316549" cy="114977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753B00-8D63-4E13-A3D8-F06A54B70C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76"/>
              <a:stretch/>
            </p:blipFill>
            <p:spPr>
              <a:xfrm>
                <a:off x="10874646" y="8595328"/>
                <a:ext cx="7316549" cy="11242215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05FEEE-2D42-4F64-9260-5360DAC03687}"/>
                  </a:ext>
                </a:extLst>
              </p:cNvPr>
              <p:cNvSpPr txBox="1"/>
              <p:nvPr/>
            </p:nvSpPr>
            <p:spPr>
              <a:xfrm>
                <a:off x="11102159" y="8339822"/>
                <a:ext cx="498980" cy="573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c</a:t>
                </a:r>
                <a:endParaRPr lang="zh-CN" altLang="en-US" sz="3600" b="1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2CB9B2-F4A9-4D3C-B038-8270D4A4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6583" y="13596935"/>
              <a:ext cx="342857" cy="304762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30B86C3-6428-41CF-AA72-F53B615DA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66139" y="13479302"/>
              <a:ext cx="342857" cy="304762"/>
            </a:xfrm>
            <a:prstGeom prst="rect">
              <a:avLst/>
            </a:prstGeom>
          </p:spPr>
        </p:pic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E70DE49D-90C9-40D5-8035-A343971B9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73" b="1673"/>
          <a:stretch/>
        </p:blipFill>
        <p:spPr>
          <a:xfrm>
            <a:off x="229543" y="14724236"/>
            <a:ext cx="5260083" cy="83781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18AB6D2-F2E1-4B99-965C-3F145C19D42B}"/>
              </a:ext>
            </a:extLst>
          </p:cNvPr>
          <p:cNvSpPr txBox="1"/>
          <p:nvPr/>
        </p:nvSpPr>
        <p:spPr>
          <a:xfrm>
            <a:off x="143000" y="1486418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719168"/>
            <a:ext cx="10952742" cy="8325327"/>
            <a:chOff x="40303" y="4911947"/>
            <a:chExt cx="10952742" cy="8325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63870"/>
              <a:chOff x="148100" y="10883998"/>
              <a:chExt cx="11523631" cy="47638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63870"/>
                <a:chOff x="148100" y="10883998"/>
                <a:chExt cx="10993389" cy="47638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96433"/>
                  <a:chOff x="148100" y="11151435"/>
                  <a:chExt cx="10993389" cy="44964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47758"/>
                    <a:ext cx="9967811" cy="400110"/>
                    <a:chOff x="1173678" y="152477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47758"/>
                      <a:ext cx="1810916" cy="400110"/>
                      <a:chOff x="144073" y="111793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47758"/>
                      <a:ext cx="2453061" cy="400110"/>
                      <a:chOff x="144073" y="111793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47758"/>
                      <a:ext cx="3443904" cy="400110"/>
                      <a:chOff x="-846770" y="111793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79306"/>
                        <a:ext cx="97103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077518" cy="4339955"/>
                  <a:chOff x="517436" y="10883998"/>
                  <a:chExt cx="10077518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687443" cy="319119"/>
                    <a:chOff x="517436" y="10883998"/>
                    <a:chExt cx="8687443" cy="319119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03122" y="10895340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569" y="10883998"/>
                      <a:ext cx="17954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2019_ThomasA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44837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219863" y="14909848"/>
                    <a:ext cx="8375091" cy="314105"/>
                    <a:chOff x="2219863" y="14909848"/>
                    <a:chExt cx="8375091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9863" y="14916175"/>
                      <a:ext cx="173999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2019_YachidaS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73685" y="14916176"/>
                      <a:ext cx="141129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2017_JunY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83660" y="14909848"/>
                      <a:ext cx="141129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4911947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7F69D-063B-424F-9D70-6CE15059FEA9}"/>
              </a:ext>
            </a:extLst>
          </p:cNvPr>
          <p:cNvGrpSpPr/>
          <p:nvPr/>
        </p:nvGrpSpPr>
        <p:grpSpPr>
          <a:xfrm>
            <a:off x="5831274" y="15260228"/>
            <a:ext cx="12076392" cy="7842158"/>
            <a:chOff x="5831274" y="15260228"/>
            <a:chExt cx="12076392" cy="78421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5DD7D8-BD1D-4B41-ADC6-557953FFD958}"/>
                </a:ext>
              </a:extLst>
            </p:cNvPr>
            <p:cNvGrpSpPr/>
            <p:nvPr/>
          </p:nvGrpSpPr>
          <p:grpSpPr>
            <a:xfrm>
              <a:off x="6191672" y="15260228"/>
              <a:ext cx="11715994" cy="7632849"/>
              <a:chOff x="6191672" y="15260228"/>
              <a:chExt cx="11715994" cy="7632849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44" t="6922" r="1059" b="5518"/>
              <a:stretch/>
            </p:blipFill>
            <p:spPr>
              <a:xfrm>
                <a:off x="6191672" y="15260228"/>
                <a:ext cx="11715994" cy="7632849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F5BD73E-F6D1-44AA-A917-710279756938}"/>
                  </a:ext>
                </a:extLst>
              </p:cNvPr>
              <p:cNvGrpSpPr/>
              <p:nvPr/>
            </p:nvGrpSpPr>
            <p:grpSpPr>
              <a:xfrm>
                <a:off x="6767736" y="15292436"/>
                <a:ext cx="10743071" cy="400110"/>
                <a:chOff x="6767736" y="15292436"/>
                <a:chExt cx="10743071" cy="40011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16D987-3DDA-451A-9B57-DC2B7FAE38D7}"/>
                    </a:ext>
                  </a:extLst>
                </p:cNvPr>
                <p:cNvSpPr txBox="1"/>
                <p:nvPr/>
              </p:nvSpPr>
              <p:spPr>
                <a:xfrm>
                  <a:off x="6767736" y="15292436"/>
                  <a:ext cx="2099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2014_ZellerG (EU)</a:t>
                  </a:r>
                  <a:endParaRPr lang="zh-CN" altLang="en-US" sz="2000" b="1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3DA7D80-1F91-44D7-BA0F-DC19357006F5}"/>
                    </a:ext>
                  </a:extLst>
                </p:cNvPr>
                <p:cNvSpPr txBox="1"/>
                <p:nvPr/>
              </p:nvSpPr>
              <p:spPr>
                <a:xfrm>
                  <a:off x="9637735" y="15292436"/>
                  <a:ext cx="20387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2015_FengQ (OC)</a:t>
                  </a:r>
                  <a:endParaRPr lang="zh-CN" altLang="en-US" sz="2000" b="1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9B527C8-7873-46D5-AC87-46350D265EF5}"/>
                    </a:ext>
                  </a:extLst>
                </p:cNvPr>
                <p:cNvSpPr txBox="1"/>
                <p:nvPr/>
              </p:nvSpPr>
              <p:spPr>
                <a:xfrm>
                  <a:off x="12204340" y="15292436"/>
                  <a:ext cx="25962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2016_VogtmannE (NA)</a:t>
                  </a:r>
                  <a:endParaRPr lang="zh-CN" altLang="en-US" sz="2000" b="1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D0230E0-E482-4EB3-A9DA-40DAAD0BC517}"/>
                    </a:ext>
                  </a:extLst>
                </p:cNvPr>
                <p:cNvSpPr txBox="1"/>
                <p:nvPr/>
              </p:nvSpPr>
              <p:spPr>
                <a:xfrm>
                  <a:off x="15173308" y="15292436"/>
                  <a:ext cx="23374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2019_ThomasA (EU)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F8AEB1-A826-4FC2-B59E-A3F71B8A0222}"/>
                  </a:ext>
                </a:extLst>
              </p:cNvPr>
              <p:cNvGrpSpPr/>
              <p:nvPr/>
            </p:nvGrpSpPr>
            <p:grpSpPr>
              <a:xfrm>
                <a:off x="6745744" y="19036582"/>
                <a:ext cx="10506979" cy="400110"/>
                <a:chOff x="6745744" y="19036582"/>
                <a:chExt cx="10506979" cy="400110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99BC39-D53B-401F-8812-E63A05AFE21B}"/>
                    </a:ext>
                  </a:extLst>
                </p:cNvPr>
                <p:cNvSpPr txBox="1"/>
                <p:nvPr/>
              </p:nvSpPr>
              <p:spPr>
                <a:xfrm>
                  <a:off x="6745744" y="19036582"/>
                  <a:ext cx="21435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2019_WirbelJ (EU)</a:t>
                  </a:r>
                  <a:endParaRPr lang="zh-CN" altLang="en-US" sz="2000" b="1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465810-2D61-4B8B-BEBE-C83C0CDAA959}"/>
                    </a:ext>
                  </a:extLst>
                </p:cNvPr>
                <p:cNvSpPr txBox="1"/>
                <p:nvPr/>
              </p:nvSpPr>
              <p:spPr>
                <a:xfrm>
                  <a:off x="9525175" y="19036582"/>
                  <a:ext cx="22638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2019_YachidaS (AS)</a:t>
                  </a:r>
                  <a:endParaRPr lang="zh-CN" altLang="en-US" sz="2000" b="1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C209648-25FA-4DA1-8F6D-6A413815D9CF}"/>
                    </a:ext>
                  </a:extLst>
                </p:cNvPr>
                <p:cNvSpPr txBox="1"/>
                <p:nvPr/>
              </p:nvSpPr>
              <p:spPr>
                <a:xfrm>
                  <a:off x="12591789" y="19036582"/>
                  <a:ext cx="18213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2017_JunY (AS)</a:t>
                  </a:r>
                  <a:endParaRPr lang="zh-CN" altLang="en-US" sz="2000" b="1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5A4AEDB-CF9B-4C1B-94F4-0D3F97753E37}"/>
                    </a:ext>
                  </a:extLst>
                </p:cNvPr>
                <p:cNvSpPr txBox="1"/>
                <p:nvPr/>
              </p:nvSpPr>
              <p:spPr>
                <a:xfrm>
                  <a:off x="15431391" y="19036582"/>
                  <a:ext cx="18213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2021_JunY (AS)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4C81192-BEF4-4073-9A1B-59207CD3DE42}"/>
                  </a:ext>
                </a:extLst>
              </p:cNvPr>
              <p:cNvGrpSpPr/>
              <p:nvPr/>
            </p:nvGrpSpPr>
            <p:grpSpPr>
              <a:xfrm>
                <a:off x="7147055" y="15916550"/>
                <a:ext cx="9809813" cy="4473468"/>
                <a:chOff x="7147055" y="15916550"/>
                <a:chExt cx="9809813" cy="447346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B92A3E3-8AF4-4F13-BCB2-4D9DB681DC14}"/>
                    </a:ext>
                  </a:extLst>
                </p:cNvPr>
                <p:cNvGrpSpPr/>
                <p:nvPr/>
              </p:nvGrpSpPr>
              <p:grpSpPr>
                <a:xfrm>
                  <a:off x="15696728" y="15916550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9A1AD81-7370-4975-9834-A705E0CF1CEE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BBCF19A-DB6C-49FD-9F7C-385A8004A0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837B7819-1404-46E0-873E-0AAF770229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7B2FCB7D-4039-43CF-9506-3119270014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4881927-BBA2-4B16-9844-271B1F8EDE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2" y="15916550"/>
                    <a:ext cx="65594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0.014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58D6B222-FB9D-41C7-AD0D-9C6BABB0E034}"/>
                    </a:ext>
                  </a:extLst>
                </p:cNvPr>
                <p:cNvGrpSpPr/>
                <p:nvPr/>
              </p:nvGrpSpPr>
              <p:grpSpPr>
                <a:xfrm>
                  <a:off x="7147055" y="20002224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4252296F-BA27-4DFB-B75E-F220B5803452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75F75FDA-0AD1-41E6-B66D-04F937AAE9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5AFA93F-AB89-4F1C-8779-0A836243F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AD790ACA-AEEC-4B7A-BF3E-A53A2061AC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D545ABA-E64F-4E6B-AB75-9775675B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3528" y="15916550"/>
                    <a:ext cx="86433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0.00038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5EEA3E3-828C-4067-B8AE-59D7AAC30F12}"/>
                    </a:ext>
                  </a:extLst>
                </p:cNvPr>
                <p:cNvGrpSpPr/>
                <p:nvPr/>
              </p:nvGrpSpPr>
              <p:grpSpPr>
                <a:xfrm>
                  <a:off x="9998208" y="19884648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5C1B9BDC-C71F-4325-BF5A-215B944898BA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5E31FE77-8737-46E6-9197-492274FEE1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7253136B-05E9-4CAC-8FAF-DDB9201C5C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8FA4F337-09D9-4241-B3D9-F975FF3EB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3CCB2C7D-0720-457A-AB96-F6153367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3" y="15916550"/>
                    <a:ext cx="65595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0.017</a:t>
                    </a:r>
                    <a:endParaRPr lang="zh-CN" altLang="en-US" sz="1600" b="1" dirty="0"/>
                  </a:p>
                </p:txBody>
              </p:sp>
            </p:grp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C262E2-9B9D-41A5-8E3F-F7B083D748CF}"/>
                </a:ext>
              </a:extLst>
            </p:cNvPr>
            <p:cNvGrpSpPr/>
            <p:nvPr/>
          </p:nvGrpSpPr>
          <p:grpSpPr>
            <a:xfrm>
              <a:off x="5831632" y="16016178"/>
              <a:ext cx="551754" cy="2887690"/>
              <a:chOff x="5831632" y="16016178"/>
              <a:chExt cx="551754" cy="288769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0A59CCE-F35C-4765-9F0F-BEF621E9B596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B7962B5-FB36-419A-969A-829A7C255B70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E40231-BD05-49AC-8E6D-9EEBC536FB8B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221A8F-1137-4D32-84B5-5F53689592CB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EFDD651-5BC2-4E45-B794-0FAD0E69B4D7}"/>
                </a:ext>
              </a:extLst>
            </p:cNvPr>
            <p:cNvGrpSpPr/>
            <p:nvPr/>
          </p:nvGrpSpPr>
          <p:grpSpPr>
            <a:xfrm>
              <a:off x="5831274" y="19731550"/>
              <a:ext cx="551754" cy="2887690"/>
              <a:chOff x="5831632" y="16016178"/>
              <a:chExt cx="551754" cy="2887690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CCB15E-D445-48C3-8E5D-1B28BCE9B13B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EB61A2E-33A8-4CDB-B769-530EEEFEAFA4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04542C-5B1B-48EE-AF7F-878DB064E9B9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CF431D2-09E9-4FED-A9B3-AEBDADD3C321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FC39708-8DD4-4965-8B94-A35D3D6400EB}"/>
                </a:ext>
              </a:extLst>
            </p:cNvPr>
            <p:cNvGrpSpPr/>
            <p:nvPr/>
          </p:nvGrpSpPr>
          <p:grpSpPr>
            <a:xfrm>
              <a:off x="6804151" y="22683768"/>
              <a:ext cx="10515289" cy="418618"/>
              <a:chOff x="6804151" y="22683768"/>
              <a:chExt cx="10515289" cy="4186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2B6C4D9-919D-4F54-8376-44E5DCAD405E}"/>
                  </a:ext>
                </a:extLst>
              </p:cNvPr>
              <p:cNvGrpSpPr/>
              <p:nvPr/>
            </p:nvGrpSpPr>
            <p:grpSpPr>
              <a:xfrm>
                <a:off x="6804151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073BF0B-1160-42F8-A10B-4A05BF8A62F9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918D575-C199-48D7-AB3E-92D180514D4B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6159A56-26B0-4DD2-A0C4-055D614E1196}"/>
                  </a:ext>
                </a:extLst>
              </p:cNvPr>
              <p:cNvGrpSpPr/>
              <p:nvPr/>
            </p:nvGrpSpPr>
            <p:grpSpPr>
              <a:xfrm>
                <a:off x="9671187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E91ACB4-3B87-41EE-8DEA-7A141CD6E91D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A6F3289-747F-43EC-B837-09ECA8659074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54254A0-FBDC-489C-8964-B08431A555F4}"/>
                  </a:ext>
                </a:extLst>
              </p:cNvPr>
              <p:cNvGrpSpPr/>
              <p:nvPr/>
            </p:nvGrpSpPr>
            <p:grpSpPr>
              <a:xfrm>
                <a:off x="12538223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3926C8E-6A5D-4713-A3CD-47C7A96B84DC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6AD9946F-3320-4344-ADF2-47D1A856C63A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D6E78946-18BD-421E-B2D0-A1829AD3AE72}"/>
                  </a:ext>
                </a:extLst>
              </p:cNvPr>
              <p:cNvGrpSpPr/>
              <p:nvPr/>
            </p:nvGrpSpPr>
            <p:grpSpPr>
              <a:xfrm>
                <a:off x="15405259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F6C6EBE-45B4-4083-A1DB-CEE372ADD424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0567862-A341-4FAA-BFF4-E8F61F19249C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589794" cy="7852272"/>
              <a:chOff x="0" y="7719420"/>
              <a:chExt cx="1589794" cy="78522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132833" y="10825781"/>
                <a:ext cx="1418979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2019_ThomasA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09613" y="12891718"/>
                <a:ext cx="1370568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2019_YachidaS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321986" y="13935637"/>
                <a:ext cx="1040670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2017_JunY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321986" y="14981200"/>
                <a:ext cx="1040670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930636"/>
            <a:ext cx="17708079" cy="5131482"/>
            <a:chOff x="143000" y="572041"/>
            <a:chExt cx="17708079" cy="66952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572041"/>
              <a:ext cx="17708079" cy="6695299"/>
              <a:chOff x="-145032" y="572041"/>
              <a:chExt cx="17708079" cy="669529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572041"/>
                <a:ext cx="1007046" cy="6695299"/>
                <a:chOff x="-145032" y="572041"/>
                <a:chExt cx="1007046" cy="669529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994827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572041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1962900"/>
                  <a:ext cx="584775" cy="2435733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b</a:t>
            </a:r>
            <a:endParaRPr lang="zh-CN" altLang="en-US" sz="3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774450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6267672" y="50756"/>
            <a:ext cx="680974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Fungal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1884964"/>
            <a:ext cx="17167812" cy="4320480"/>
            <a:chOff x="257108" y="21884964"/>
            <a:chExt cx="17167812" cy="432048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188496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d</a:t>
              </a:r>
              <a:endParaRPr lang="zh-CN" altLang="en-US" sz="36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467037" y="22035603"/>
              <a:ext cx="16957883" cy="4169841"/>
              <a:chOff x="467037" y="22035603"/>
              <a:chExt cx="16957883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467037" y="22088844"/>
                <a:ext cx="16957883" cy="4116600"/>
                <a:chOff x="467037" y="22088844"/>
                <a:chExt cx="16957883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467037" y="22605444"/>
                  <a:ext cx="16957883" cy="3600000"/>
                  <a:chOff x="467037" y="22124274"/>
                  <a:chExt cx="16957883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67037" y="22124274"/>
                    <a:ext cx="834247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3" r="263"/>
                  <a:stretch/>
                </p:blipFill>
                <p:spPr>
                  <a:xfrm>
                    <a:off x="8809508" y="22124274"/>
                    <a:ext cx="861541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483D88-A665-4EE9-9162-BEA0762A567D}"/>
              </a:ext>
            </a:extLst>
          </p:cNvPr>
          <p:cNvGrpSpPr/>
          <p:nvPr/>
        </p:nvGrpSpPr>
        <p:grpSpPr>
          <a:xfrm>
            <a:off x="336390" y="1182664"/>
            <a:ext cx="10475532" cy="13819149"/>
            <a:chOff x="336390" y="210556"/>
            <a:chExt cx="10475532" cy="138191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DBF7B3-6A6A-4E87-AE62-F15B810BBE6E}"/>
                </a:ext>
              </a:extLst>
            </p:cNvPr>
            <p:cNvGrpSpPr/>
            <p:nvPr/>
          </p:nvGrpSpPr>
          <p:grpSpPr>
            <a:xfrm>
              <a:off x="336390" y="241043"/>
              <a:ext cx="10475532" cy="13788662"/>
              <a:chOff x="336390" y="103414"/>
              <a:chExt cx="10475532" cy="137886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7D12AAC-CC00-4F4F-B2B2-7B3F83E8F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1860" y="553992"/>
                <a:ext cx="10260062" cy="1333808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6463A0-E24E-42DB-A0A7-B5750A7936EF}"/>
                  </a:ext>
                </a:extLst>
              </p:cNvPr>
              <p:cNvSpPr txBox="1"/>
              <p:nvPr/>
            </p:nvSpPr>
            <p:spPr>
              <a:xfrm>
                <a:off x="336390" y="103414"/>
                <a:ext cx="41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a</a:t>
                </a:r>
                <a:endParaRPr lang="zh-CN" altLang="en-US" sz="3600" b="1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B7D8BE-BBA9-4845-882E-CCBDF3BABA2C}"/>
                </a:ext>
              </a:extLst>
            </p:cNvPr>
            <p:cNvSpPr txBox="1"/>
            <p:nvPr/>
          </p:nvSpPr>
          <p:spPr>
            <a:xfrm>
              <a:off x="2090222" y="210556"/>
              <a:ext cx="4093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Random forest feature ranking</a:t>
              </a:r>
              <a:endParaRPr lang="zh-CN" alt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133A4-F78B-4674-BDAC-028E68624D69}"/>
              </a:ext>
            </a:extLst>
          </p:cNvPr>
          <p:cNvGrpSpPr/>
          <p:nvPr/>
        </p:nvGrpSpPr>
        <p:grpSpPr>
          <a:xfrm>
            <a:off x="10927952" y="1137538"/>
            <a:ext cx="6820448" cy="13906666"/>
            <a:chOff x="10927952" y="165430"/>
            <a:chExt cx="6820448" cy="1390666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497712-C36C-4359-B57C-5C0EE1321514}"/>
                </a:ext>
              </a:extLst>
            </p:cNvPr>
            <p:cNvGrpSpPr/>
            <p:nvPr/>
          </p:nvGrpSpPr>
          <p:grpSpPr>
            <a:xfrm>
              <a:off x="10927952" y="283434"/>
              <a:ext cx="6820448" cy="13788662"/>
              <a:chOff x="10927952" y="103414"/>
              <a:chExt cx="6820448" cy="137886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937158-25A0-41A9-B743-85EBA86DAFF2}"/>
                  </a:ext>
                </a:extLst>
              </p:cNvPr>
              <p:cNvSpPr txBox="1"/>
              <p:nvPr/>
            </p:nvSpPr>
            <p:spPr>
              <a:xfrm>
                <a:off x="10927952" y="103414"/>
                <a:ext cx="433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b</a:t>
                </a:r>
                <a:endParaRPr lang="zh-CN" altLang="en-US" sz="3600" b="1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E0B9509-F94B-4580-995A-0B02CA1AB923}"/>
                  </a:ext>
                </a:extLst>
              </p:cNvPr>
              <p:cNvGrpSpPr/>
              <p:nvPr/>
            </p:nvGrpSpPr>
            <p:grpSpPr>
              <a:xfrm>
                <a:off x="11269500" y="426580"/>
                <a:ext cx="6478900" cy="13465496"/>
                <a:chOff x="11269500" y="426580"/>
                <a:chExt cx="6478900" cy="1346549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E331273-C9D6-4DD6-BDB0-3C11AFEEC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73928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34A6B4E-46F3-41F0-AC57-26B8F37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8CBB71-6E3C-4F81-880D-0D7E54E14A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1022B4A-2A2D-42B4-8244-70E06D74E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76864" y="3966180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FB0D277-0DEC-4452-80DE-C3EDA1F8D2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5464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825CC91-95F5-4873-9A3D-0F513F43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A17386C-0F35-4DD3-89ED-E6B5A9EAD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16AE4E-9AC7-4684-9729-216CD38D9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8400" y="3966180"/>
                  <a:ext cx="3240000" cy="3240000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53558D-AED0-41F2-9A81-DF956919C3AB}"/>
                    </a:ext>
                  </a:extLst>
                </p:cNvPr>
                <p:cNvSpPr txBox="1"/>
                <p:nvPr/>
              </p:nvSpPr>
              <p:spPr>
                <a:xfrm>
                  <a:off x="12082066" y="426580"/>
                  <a:ext cx="1907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2014_ZellerG (EU)</a:t>
                  </a:r>
                  <a:endParaRPr lang="zh-CN" altLang="en-US" b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5E1A8E-0967-461D-8106-90A754997222}"/>
                    </a:ext>
                  </a:extLst>
                </p:cNvPr>
                <p:cNvSpPr txBox="1"/>
                <p:nvPr/>
              </p:nvSpPr>
              <p:spPr>
                <a:xfrm>
                  <a:off x="15336688" y="426580"/>
                  <a:ext cx="185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2015_FengQ (OC)</a:t>
                  </a:r>
                  <a:endParaRPr lang="zh-CN" altLang="en-US" b="1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D22AFA1-62CB-48F2-B95C-2C92DD770A17}"/>
                    </a:ext>
                  </a:extLst>
                </p:cNvPr>
                <p:cNvSpPr txBox="1"/>
                <p:nvPr/>
              </p:nvSpPr>
              <p:spPr>
                <a:xfrm>
                  <a:off x="11845904" y="3765660"/>
                  <a:ext cx="23539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2016_VogtmannE (NA)</a:t>
                  </a:r>
                  <a:endParaRPr lang="zh-CN" altLang="en-US" b="1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97D9286-0DEF-4000-9D22-E730B2443056}"/>
                    </a:ext>
                  </a:extLst>
                </p:cNvPr>
                <p:cNvSpPr txBox="1"/>
                <p:nvPr/>
              </p:nvSpPr>
              <p:spPr>
                <a:xfrm>
                  <a:off x="15188946" y="3765660"/>
                  <a:ext cx="21210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2019_ThomasA (EU)</a:t>
                  </a:r>
                  <a:endParaRPr lang="zh-CN" altLang="en-US" b="1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68FC3F-1700-4D27-972C-CBC58DEAD610}"/>
                    </a:ext>
                  </a:extLst>
                </p:cNvPr>
                <p:cNvSpPr txBox="1"/>
                <p:nvPr/>
              </p:nvSpPr>
              <p:spPr>
                <a:xfrm>
                  <a:off x="12061902" y="7114032"/>
                  <a:ext cx="19479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2019_WirbelJ (EU)</a:t>
                  </a:r>
                  <a:endParaRPr lang="zh-CN" altLang="en-US" b="1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9A08-8E8B-450E-97A3-8442CD28802F}"/>
                    </a:ext>
                  </a:extLst>
                </p:cNvPr>
                <p:cNvSpPr txBox="1"/>
                <p:nvPr/>
              </p:nvSpPr>
              <p:spPr>
                <a:xfrm>
                  <a:off x="15235477" y="7114032"/>
                  <a:ext cx="20540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2019_YachidaS (AS)</a:t>
                  </a:r>
                  <a:endParaRPr lang="zh-CN" altLang="en-US" b="1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10BA8B1-7722-480B-A80B-2A8224C9BBD0}"/>
                    </a:ext>
                  </a:extLst>
                </p:cNvPr>
                <p:cNvSpPr txBox="1"/>
                <p:nvPr/>
              </p:nvSpPr>
              <p:spPr>
                <a:xfrm>
                  <a:off x="12227586" y="10462404"/>
                  <a:ext cx="1657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2017_JunY (AS)</a:t>
                  </a:r>
                  <a:endParaRPr lang="zh-CN" altLang="en-US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21D3EAF-2F96-4DE1-85B7-80D3337671F4}"/>
                    </a:ext>
                  </a:extLst>
                </p:cNvPr>
                <p:cNvSpPr txBox="1"/>
                <p:nvPr/>
              </p:nvSpPr>
              <p:spPr>
                <a:xfrm>
                  <a:off x="15454184" y="10462404"/>
                  <a:ext cx="1657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2021_JunY (AS)</a:t>
                  </a:r>
                  <a:endParaRPr lang="zh-CN" altLang="en-US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709F14A-8676-4712-AEA8-5AAB12016845}"/>
                    </a:ext>
                  </a:extLst>
                </p:cNvPr>
                <p:cNvSpPr txBox="1"/>
                <p:nvPr/>
              </p:nvSpPr>
              <p:spPr>
                <a:xfrm>
                  <a:off x="12191099" y="2804585"/>
                  <a:ext cx="21014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82.64%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88.82%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12012C-A9B2-442C-A9FA-0568FEE49E81}"/>
                    </a:ext>
                  </a:extLst>
                </p:cNvPr>
                <p:cNvSpPr txBox="1"/>
                <p:nvPr/>
              </p:nvSpPr>
              <p:spPr>
                <a:xfrm>
                  <a:off x="15435275" y="2840589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91.9%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81.93%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E1CBF7D-C632-42F3-A6E7-BA733B59853E}"/>
                    </a:ext>
                  </a:extLst>
                </p:cNvPr>
                <p:cNvSpPr txBox="1"/>
                <p:nvPr/>
              </p:nvSpPr>
              <p:spPr>
                <a:xfrm>
                  <a:off x="12195009" y="6173737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70.63%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78.12%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5DA0D2D-2E6C-4872-9C5D-32DB7B91404C}"/>
                    </a:ext>
                  </a:extLst>
                </p:cNvPr>
                <p:cNvSpPr txBox="1"/>
                <p:nvPr/>
              </p:nvSpPr>
              <p:spPr>
                <a:xfrm>
                  <a:off x="15448611" y="618896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66.76%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70.28%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2167ED2-E7CB-4B79-9E17-0C7A3D15012E}"/>
                    </a:ext>
                  </a:extLst>
                </p:cNvPr>
                <p:cNvSpPr txBox="1"/>
                <p:nvPr/>
              </p:nvSpPr>
              <p:spPr>
                <a:xfrm>
                  <a:off x="12208251" y="9535592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89.39%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91.80%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2E38A60-F202-47C8-A597-8FA9FB656A34}"/>
                    </a:ext>
                  </a:extLst>
                </p:cNvPr>
                <p:cNvSpPr txBox="1"/>
                <p:nvPr/>
              </p:nvSpPr>
              <p:spPr>
                <a:xfrm>
                  <a:off x="15412512" y="9550816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75.51%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76.60%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F34361-9CDE-4F96-95C2-627DEF0AB7B8}"/>
                    </a:ext>
                  </a:extLst>
                </p:cNvPr>
                <p:cNvSpPr txBox="1"/>
                <p:nvPr/>
              </p:nvSpPr>
              <p:spPr>
                <a:xfrm>
                  <a:off x="12208251" y="1287048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86.18%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87.52%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05AB10-1B54-41CE-B01B-493A8A1C0C1B}"/>
                    </a:ext>
                  </a:extLst>
                </p:cNvPr>
                <p:cNvSpPr txBox="1"/>
                <p:nvPr/>
              </p:nvSpPr>
              <p:spPr>
                <a:xfrm>
                  <a:off x="15412512" y="12847960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83.54%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85.06%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F44A09-5009-41AD-A381-36FAE57F7E63}"/>
                </a:ext>
              </a:extLst>
            </p:cNvPr>
            <p:cNvSpPr txBox="1"/>
            <p:nvPr/>
          </p:nvSpPr>
          <p:spPr>
            <a:xfrm>
              <a:off x="12188254" y="165430"/>
              <a:ext cx="4657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AUC in different cohorts with LOSO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09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74"/>
            <a:ext cx="14847900" cy="9509491"/>
            <a:chOff x="1712924" y="633874"/>
            <a:chExt cx="14847900" cy="95094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74"/>
              <a:ext cx="12745837" cy="9509491"/>
              <a:chOff x="5452896" y="633874"/>
              <a:chExt cx="12745837" cy="9509491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9044676" y="633874"/>
                <a:ext cx="15776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345166"/>
            <a:ext cx="14395945" cy="7315825"/>
            <a:chOff x="1712924" y="16776964"/>
            <a:chExt cx="14395945" cy="73158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776964"/>
              <a:ext cx="12331694" cy="7315825"/>
              <a:chOff x="5415084" y="16776964"/>
              <a:chExt cx="12331694" cy="731582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9134716" y="16776964"/>
                <a:ext cx="2265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Fungus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Fungus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175552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graph with z-score</a:t>
                </a:r>
              </a:p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(control vs  CRC)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581753" cy="5940672"/>
            <a:chOff x="7979071" y="8924432"/>
            <a:chExt cx="8581753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" t="760" r="180" b="1229"/>
            <a:stretch/>
          </p:blipFill>
          <p:spPr>
            <a:xfrm>
              <a:off x="8953929" y="10341431"/>
              <a:ext cx="7606895" cy="395585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066582" y="10975743"/>
              <a:ext cx="1229546" cy="2143992"/>
              <a:chOff x="1746921" y="8040268"/>
              <a:chExt cx="2678826" cy="168893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746921" y="8040268"/>
                <a:ext cx="134530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44.68%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3706" y="9329380"/>
                <a:ext cx="125450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16.67%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50292" y="9486747"/>
                <a:ext cx="127545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14.93%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464009" y="11306175"/>
              <a:ext cx="627423" cy="2909969"/>
              <a:chOff x="-12638" y="8198457"/>
              <a:chExt cx="1366972" cy="315043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122723" y="10849077"/>
                <a:ext cx="1076380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-12638" y="9523779"/>
                <a:ext cx="1345303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-11926" y="8198457"/>
                <a:ext cx="1366260" cy="49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Percentage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endParaRPr>
            </a:p>
            <a:p>
              <a:pPr algn="ctr"/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correlation classes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031536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150774" y="10291675"/>
              <a:ext cx="1132673" cy="2088226"/>
              <a:chOff x="1792781" y="7141365"/>
              <a:chExt cx="2467771" cy="1645001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792781" y="8090127"/>
                <a:ext cx="125799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36.17%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315607" y="8543915"/>
                <a:ext cx="131387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26.92%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2943186" y="7141365"/>
                <a:ext cx="1317366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56.72%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124220" y="11856112"/>
              <a:ext cx="1296144" cy="975550"/>
              <a:chOff x="1563542" y="7806533"/>
              <a:chExt cx="2823929" cy="768493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563542" y="8332574"/>
                <a:ext cx="121957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19.15%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269524" y="7806533"/>
                <a:ext cx="1313874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30.77%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070104" y="8203602"/>
                <a:ext cx="131736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22.39%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202264" y="13620304"/>
              <a:ext cx="1190208" cy="415789"/>
              <a:chOff x="1579184" y="8543932"/>
              <a:chExt cx="2593122" cy="327539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579184" y="8629019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289689" y="8543932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050519" y="8559487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248456" y="13532046"/>
              <a:ext cx="1211595" cy="504070"/>
              <a:chOff x="1499266" y="8481302"/>
              <a:chExt cx="2639726" cy="397081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499266" y="8635931"/>
                <a:ext cx="118116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260099" y="8538036"/>
                <a:ext cx="112179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2982277" y="8481302"/>
                <a:ext cx="115671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2.99%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292572" y="13224265"/>
              <a:ext cx="1190208" cy="775829"/>
              <a:chOff x="1472362" y="8238687"/>
              <a:chExt cx="2593122" cy="611159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472362" y="8607391"/>
                <a:ext cx="1181158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178344" y="8238687"/>
                <a:ext cx="1149727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7.69%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2884325" y="8607395"/>
                <a:ext cx="1181159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336688" y="12775952"/>
              <a:ext cx="1152128" cy="1224145"/>
              <a:chOff x="1391343" y="7865797"/>
              <a:chExt cx="2510159" cy="964321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391343" y="8587666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018883" y="7865797"/>
                <a:ext cx="127895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15.38%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2779714" y="8530941"/>
                <a:ext cx="112178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3"/>
              <a:ext cx="2101642" cy="860900"/>
              <a:chOff x="6201584" y="16869594"/>
              <a:chExt cx="2535555" cy="105736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1057364"/>
                <a:chOff x="6201584" y="16988062"/>
                <a:chExt cx="2535555" cy="1057364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8943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Fungal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94516"/>
                  <a:chOff x="1352417" y="15491395"/>
                  <a:chExt cx="2968526" cy="2326858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03549" cy="396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Fungus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between CRC and control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570643" y="16154955"/>
              <a:ext cx="1953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 err="1">
                  <a:solidFill>
                    <a:srgbClr val="C00000"/>
                  </a:solidFill>
                  <a:effectLst/>
                  <a:latin typeface="-apple-system"/>
                </a:rPr>
                <a:t>Fun_Cluster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59657</TotalTime>
  <Words>1800</Words>
  <Application>Microsoft Office PowerPoint</Application>
  <PresentationFormat>Custom</PresentationFormat>
  <Paragraphs>635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-apple-system</vt:lpstr>
      <vt:lpstr>ArialMT</vt:lpstr>
      <vt:lpstr>DengXian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179</cp:revision>
  <dcterms:created xsi:type="dcterms:W3CDTF">2021-06-17T09:08:51Z</dcterms:created>
  <dcterms:modified xsi:type="dcterms:W3CDTF">2021-09-30T10:22:05Z</dcterms:modified>
</cp:coreProperties>
</file>